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  <p:embeddedFont>
      <p:font typeface="Roboto Mon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4" roundtripDataSignature="AMtx7mi7yyT0sSqi+D/tVwSU1ynJnnX9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MontserratMedium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MontserratMedium-bold.fntdata"/><Relationship Id="rId38" Type="http://schemas.openxmlformats.org/officeDocument/2006/relationships/font" Target="fonts/MontserratMedium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6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customschemas.google.com/relationships/presentationmetadata" Target="meta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1d839cb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a1d839cb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ec74097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cec74097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1d839cb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a1d839cb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ec74097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cec74097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1d839cb4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a1d839cb4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ec74097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cec74097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1d839cb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a1d839cb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Combining tables vertically as well with columns.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1d839cb4c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a1d839cb4c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1d839cb4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a1d839cb4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1d839cb4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a1d839cb4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ec7409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cec7409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a1a9567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ea1a9567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Change another Example when possible for the one to many relationship.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Put an example with inner join with the keyword using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1d839cb4c_0_16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ga1d839cb4c_0_16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ga1d839cb4c_0_1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1d839cb4c_0_168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Google Shape;224;ga1d839cb4c_0_168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ga1d839cb4c_0_168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ga1d839cb4c_0_1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1d839cb4c_0_173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ga1d839cb4c_0_17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d839cb4c_0_176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Google Shape;232;ga1d839cb4c_0_176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ga1d839cb4c_0_176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Google Shape;234;ga1d839cb4c_0_17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1d839cb4c_0_18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ga1d839cb4c_0_18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d839cb4c_0_18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ga1d839cb4c_0_184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ga1d839cb4c_0_18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1d839cb4c_0_188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4" name="Google Shape;244;ga1d839cb4c_0_18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ga1d839cb4c_0_188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Google Shape;246;ga1d839cb4c_0_18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1d839cb4c_0_19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ga1d839cb4c_0_19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1d839cb4c_0_196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2" name="Google Shape;252;ga1d839cb4c_0_196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ga1d839cb4c_0_196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ga1d839cb4c_0_19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d839cb4c_0_201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ga1d839cb4c_0_201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ga1d839cb4c_0_20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1d839cb4c_0_20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ga1d839cb4c_0_20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1d839cb4c_0_20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1d839cb4c_0_16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ga1d839cb4c_0_160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ga1d839cb4c_0_1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1d839cb4c_0_4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LEFT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a1d839cb4c_0_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a1d839cb4c_0_43"/>
          <p:cNvSpPr txBox="1"/>
          <p:nvPr/>
        </p:nvSpPr>
        <p:spPr>
          <a:xfrm>
            <a:off x="707225" y="15216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LEFT JOIN returns a table with the all the rows on the left table and the matching ones on the right.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non matching rows, NULL values are returned.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LEFT JOIN table_b AS tb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left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ga1d839cb4c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650" y="654873"/>
            <a:ext cx="1500314" cy="9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ec74097d7_0_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LEFT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cec74097d7_0_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gcec74097d7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650" y="654873"/>
            <a:ext cx="1500314" cy="9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cec74097d7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850" y="1384173"/>
            <a:ext cx="5920264" cy="321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1d839cb4c_0_51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RIGHT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ga1d839cb4c_0_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ga1d839cb4c_0_51"/>
          <p:cNvSpPr txBox="1"/>
          <p:nvPr/>
        </p:nvSpPr>
        <p:spPr>
          <a:xfrm>
            <a:off x="707225" y="12930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RIGHT JOIN returns a table with the all the rows on the right table and the matching ones on the right.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non matching rows, NULL values are returned.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RIGHT JOIN table_b AS tb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right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3" name="Google Shape;373;ga1d839cb4c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ec74097d7_0_16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RIGHT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gcec74097d7_0_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gcec74097d7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cec74097d7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800" y="1280050"/>
            <a:ext cx="6365183" cy="34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1d839cb4c_0_59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FULL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ga1d839cb4c_0_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ga1d839cb4c_0_59"/>
          <p:cNvSpPr txBox="1"/>
          <p:nvPr/>
        </p:nvSpPr>
        <p:spPr>
          <a:xfrm>
            <a:off x="707225" y="1293025"/>
            <a:ext cx="57864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 JOIN returns a table with the all the rows both tables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MySQL full join needs to UNION a LEFT join with a RIGHT join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LEFT JOIN table_b AS tb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UNION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RIGHT  JOIN table_b AS tb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" name="Google Shape;389;ga1d839cb4c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900" y="508698"/>
            <a:ext cx="1484675" cy="9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a1d839cb4c_0_59"/>
          <p:cNvSpPr txBox="1"/>
          <p:nvPr/>
        </p:nvSpPr>
        <p:spPr>
          <a:xfrm>
            <a:off x="5186375" y="2421725"/>
            <a:ext cx="33003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bank.account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bank.loan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a.account_id = l.account_id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bank.account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bank.loan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a.account_id = l.account_id;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ec74097d7_0_25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FULL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gcec74097d7_0_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gcec74097d7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900" y="508698"/>
            <a:ext cx="1484675" cy="9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cec74097d7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600" y="1240375"/>
            <a:ext cx="6387695" cy="344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Joining two tables: JOIN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joins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JOINING TWO TABLES: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Unfortunately, after normalization we end up with the information split in many tables. Thus, sometimes we want to gather info which is split in several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a0aef77d17_0_0"/>
          <p:cNvPicPr preferRelativeResize="0"/>
          <p:nvPr/>
        </p:nvPicPr>
        <p:blipFill rotWithShape="1">
          <a:blip r:embed="rId4">
            <a:alphaModFix/>
          </a:blip>
          <a:srcRect b="6521" l="6023" r="27551" t="5589"/>
          <a:stretch/>
        </p:blipFill>
        <p:spPr>
          <a:xfrm>
            <a:off x="3827659" y="2551925"/>
            <a:ext cx="2190642" cy="191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1d839cb4c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JOINING TWO TABLES: JOIN 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a1d839cb4c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a1d839cb4c_0_1"/>
          <p:cNvSpPr txBox="1"/>
          <p:nvPr/>
        </p:nvSpPr>
        <p:spPr>
          <a:xfrm>
            <a:off x="707225" y="1369225"/>
            <a:ext cx="49719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Joining two tables in not so easy as it may look like. We need to answer some questions before: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How, vertically or horizontally? (concat, merge in Python)?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about the records inside in each table, should be on both or only in one?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is a method to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combine tables horizontally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a1d839cb4c_0_1"/>
          <p:cNvSpPr txBox="1"/>
          <p:nvPr/>
        </p:nvSpPr>
        <p:spPr>
          <a:xfrm>
            <a:off x="6109252" y="773112"/>
            <a:ext cx="312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Data Vertically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a1d839cb4c_0_1"/>
          <p:cNvSpPr/>
          <p:nvPr/>
        </p:nvSpPr>
        <p:spPr>
          <a:xfrm>
            <a:off x="6453810" y="1184722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a1d839cb4c_0_1"/>
          <p:cNvSpPr/>
          <p:nvPr/>
        </p:nvSpPr>
        <p:spPr>
          <a:xfrm>
            <a:off x="6453809" y="1677510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a1d839cb4c_0_1"/>
          <p:cNvSpPr txBox="1"/>
          <p:nvPr/>
        </p:nvSpPr>
        <p:spPr>
          <a:xfrm>
            <a:off x="5956852" y="2449512"/>
            <a:ext cx="312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Data Horizontally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a1d839cb4c_0_1"/>
          <p:cNvSpPr/>
          <p:nvPr/>
        </p:nvSpPr>
        <p:spPr>
          <a:xfrm>
            <a:off x="5433392" y="2894772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a1d839cb4c_0_1"/>
          <p:cNvSpPr/>
          <p:nvPr/>
        </p:nvSpPr>
        <p:spPr>
          <a:xfrm>
            <a:off x="7176280" y="2894771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ga1d839cb4c_0_144"/>
          <p:cNvCxnSpPr/>
          <p:nvPr/>
        </p:nvCxnSpPr>
        <p:spPr>
          <a:xfrm rot="10800000">
            <a:off x="3579305" y="-29519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07" name="Google Shape;307;ga1d839cb4c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011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a1d839cb4c_0_144"/>
          <p:cNvSpPr/>
          <p:nvPr/>
        </p:nvSpPr>
        <p:spPr>
          <a:xfrm>
            <a:off x="406400" y="488950"/>
            <a:ext cx="2547000" cy="284100"/>
          </a:xfrm>
          <a:prstGeom prst="rect">
            <a:avLst/>
          </a:prstGeom>
          <a:solidFill>
            <a:srgbClr val="64C3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a1d839cb4c_0_144"/>
          <p:cNvSpPr txBox="1"/>
          <p:nvPr/>
        </p:nvSpPr>
        <p:spPr>
          <a:xfrm>
            <a:off x="320728" y="473869"/>
            <a:ext cx="2718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Types of Joins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ga1d839cb4c_0_144"/>
          <p:cNvSpPr txBox="1"/>
          <p:nvPr/>
        </p:nvSpPr>
        <p:spPr>
          <a:xfrm>
            <a:off x="632526" y="2016925"/>
            <a:ext cx="2718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Types of joins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a1d839cb4c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425" y="306393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a1d839cb4c_0_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4697" y="302331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a1d839cb4c_0_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9969" y="3023310"/>
            <a:ext cx="1260279" cy="81130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a1d839cb4c_0_144"/>
          <p:cNvSpPr txBox="1"/>
          <p:nvPr/>
        </p:nvSpPr>
        <p:spPr>
          <a:xfrm>
            <a:off x="4042346" y="4129838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1d839cb4c_0_144"/>
          <p:cNvSpPr txBox="1"/>
          <p:nvPr/>
        </p:nvSpPr>
        <p:spPr>
          <a:xfrm>
            <a:off x="5659664" y="4128475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a1d839cb4c_0_144"/>
          <p:cNvSpPr txBox="1"/>
          <p:nvPr/>
        </p:nvSpPr>
        <p:spPr>
          <a:xfrm>
            <a:off x="7104936" y="4070551"/>
            <a:ext cx="116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a1d839cb4c_0_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0124" y="1057961"/>
            <a:ext cx="1260275" cy="77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a1d839cb4c_0_144"/>
          <p:cNvSpPr txBox="1"/>
          <p:nvPr/>
        </p:nvSpPr>
        <p:spPr>
          <a:xfrm>
            <a:off x="5507276" y="2071075"/>
            <a:ext cx="126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1d839cb4c_0_3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 SYNTAX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a1d839cb4c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a1d839cb4c_0_3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TYPEOF JOIN table_b AS tb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TYPEOF = (INNER, LEFT, RIGHT, FULL)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1d839cb4c_0_2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INNER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a1d839cb4c_0_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a1d839cb4c_0_22"/>
          <p:cNvSpPr txBox="1"/>
          <p:nvPr/>
        </p:nvSpPr>
        <p:spPr>
          <a:xfrm>
            <a:off x="707225" y="15216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INNER JOIN (default) returns only the matching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rows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both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INNER JOIN table_b AS tb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inner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ga1d839cb4c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654887"/>
            <a:ext cx="1581357" cy="977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ec74097d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INNER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cec74097d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gcec74097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654887"/>
            <a:ext cx="1581357" cy="97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cec74097d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300" y="1384175"/>
            <a:ext cx="5674408" cy="32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a1a9567d9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INNER JOIN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Short Syntax with using Keyword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ea1a9567d9_0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gea1a9567d9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654887"/>
            <a:ext cx="1581357" cy="97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ea1a9567d9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300" y="1384175"/>
            <a:ext cx="5674408" cy="32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